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7" r:id="rId6"/>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4D6D"/>
    <a:srgbClr val="CC0000"/>
    <a:srgbClr val="F5CFD7"/>
    <a:srgbClr val="F3C3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3" d="100"/>
          <a:sy n="73" d="100"/>
        </p:scale>
        <p:origin x="325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53081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133500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3690753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317757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151676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1517771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08165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3676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81432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174734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B3A3537-4CA2-4F91-BDC2-2D4BE95CDEE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639979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B3A3537-4CA2-4F91-BDC2-2D4BE95CDEE6}" type="datetimeFigureOut">
              <a:rPr kumimoji="1" lang="ja-JP" altLang="en-US" smtClean="0"/>
              <a:t>2026/5/28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0FA5D66C-9BDD-4808-BF8D-206F13444E74}" type="slidenum">
              <a:rPr kumimoji="1" lang="ja-JP" altLang="en-US" smtClean="0"/>
              <a:t>‹#›</a:t>
            </a:fld>
            <a:endParaRPr kumimoji="1" lang="ja-JP" altLang="en-US"/>
          </a:p>
        </p:txBody>
      </p:sp>
    </p:spTree>
    <p:extLst>
      <p:ext uri="{BB962C8B-B14F-4D97-AF65-F5344CB8AC3E}">
        <p14:creationId xmlns:p14="http://schemas.microsoft.com/office/powerpoint/2010/main" val="21384478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6D31C0-519A-882F-2D52-E4353581DDE2}"/>
              </a:ext>
            </a:extLst>
          </p:cNvPr>
          <p:cNvSpPr>
            <a:spLocks noGrp="1"/>
          </p:cNvSpPr>
          <p:nvPr>
            <p:ph type="ctrTitle"/>
          </p:nvPr>
        </p:nvSpPr>
        <p:spPr>
          <a:xfrm>
            <a:off x="8470" y="3056"/>
            <a:ext cx="6840000" cy="911623"/>
          </a:xfrm>
          <a:solidFill>
            <a:srgbClr val="DB4D6D"/>
          </a:solidFill>
          <a:ln>
            <a:noFill/>
          </a:ln>
        </p:spPr>
        <p:txBody>
          <a:bodyPr lIns="0" tIns="0" rIns="0" bIns="0" anchor="ctr" anchorCtr="0">
            <a:normAutofit/>
          </a:bodyPr>
          <a:lstStyle/>
          <a:p>
            <a:pPr>
              <a:lnSpc>
                <a:spcPct val="100000"/>
              </a:lnSpc>
            </a:pPr>
            <a:r>
              <a:rPr lang="ja-JP" altLang="en-US" sz="2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令和７年４</a:t>
            </a:r>
            <a:r>
              <a:rPr lang="ja-JP" altLang="ja-JP" sz="2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月から育児休業手当金の</a:t>
            </a:r>
            <a:br>
              <a:rPr lang="en-US" altLang="ja-JP" sz="2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支給期間の延長</a:t>
            </a:r>
            <a:r>
              <a:rPr lang="ja-JP" altLang="ja-JP" sz="2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に係る手続きが変わります</a:t>
            </a:r>
            <a:endParaRPr kumimoji="1" lang="ja-JP" altLang="en-US" sz="2400" b="1" dirty="0">
              <a:solidFill>
                <a:schemeClr val="bg1"/>
              </a:solidFill>
              <a:latin typeface="BIZ UDPゴシック" panose="020B0400000000000000" pitchFamily="50" charset="-128"/>
              <a:ea typeface="BIZ UDPゴシック" panose="020B0400000000000000" pitchFamily="50" charset="-128"/>
            </a:endParaRPr>
          </a:p>
        </p:txBody>
      </p:sp>
      <p:sp>
        <p:nvSpPr>
          <p:cNvPr id="6" name="四角形: 角を丸くする 5">
            <a:extLst>
              <a:ext uri="{FF2B5EF4-FFF2-40B4-BE49-F238E27FC236}">
                <a16:creationId xmlns:a16="http://schemas.microsoft.com/office/drawing/2014/main" id="{85DEB19F-3D5B-3478-00BD-BBCE89952EE2}"/>
              </a:ext>
            </a:extLst>
          </p:cNvPr>
          <p:cNvSpPr/>
          <p:nvPr/>
        </p:nvSpPr>
        <p:spPr>
          <a:xfrm>
            <a:off x="27517" y="4927602"/>
            <a:ext cx="6804000" cy="3240000"/>
          </a:xfrm>
          <a:prstGeom prst="roundRect">
            <a:avLst>
              <a:gd name="adj" fmla="val 4026"/>
            </a:avLst>
          </a:prstGeom>
          <a:noFill/>
          <a:ln w="38100">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tIns="0" rIns="144000" bIns="0" rtlCol="0" anchor="t" anchorCtr="0"/>
          <a:lstStyle/>
          <a:p>
            <a:pPr algn="l">
              <a:lnSpc>
                <a:spcPts val="1400"/>
              </a:lnSpc>
            </a:pPr>
            <a:endParaRPr lang="en-US"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algn="l">
              <a:lnSpc>
                <a:spcPts val="100"/>
              </a:lnSpc>
            </a:pPr>
            <a:endParaRPr lang="en-US"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algn="l"/>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育児休業手当金支給対象期間延長事由認定申告書</a:t>
            </a:r>
            <a:endParaRPr lang="en-US"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endParaRPr>
          </a:p>
          <a:p>
            <a:pPr algn="l">
              <a:lnSpc>
                <a:spcPts val="400"/>
              </a:lnSpc>
            </a:pPr>
            <a:endParaRPr lang="ja-JP" alt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市区町村に提出した保育所等の利用申込書の写し</a:t>
            </a:r>
            <a:endParaRPr lang="en-US"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endParaRPr>
          </a:p>
          <a:p>
            <a:pPr algn="l">
              <a:lnSpc>
                <a:spcPts val="300"/>
              </a:lnSpc>
            </a:pPr>
            <a:endParaRPr lang="en-US" altLang="ja-JP" sz="1400" b="1" u="heavy"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endParaRPr>
          </a:p>
          <a:p>
            <a:pPr marL="266700" indent="-144000" algn="just">
              <a:buFont typeface="Wingdings" panose="05000000000000000000" pitchFamily="2" charset="2"/>
              <a:buChar char="Ø"/>
            </a:pPr>
            <a:r>
              <a:rPr lang="ja-JP" altLang="en-US" sz="1200" dirty="0">
                <a:solidFill>
                  <a:schemeClr val="tx1"/>
                </a:solidFill>
                <a:latin typeface="BIZ UDゴシック" panose="020B0400000000000000" pitchFamily="49" charset="-128"/>
                <a:ea typeface="BIZ UDゴシック" panose="020B0400000000000000" pitchFamily="49" charset="-128"/>
              </a:rPr>
              <a:t>　申込書の写しは、市区町村に申し込んだものと</a:t>
            </a:r>
            <a:r>
              <a:rPr lang="ja-JP" altLang="en-US" sz="1200" u="heavy" dirty="0">
                <a:solidFill>
                  <a:schemeClr val="tx1"/>
                </a:solidFill>
                <a:latin typeface="BIZ UDゴシック" panose="020B0400000000000000" pitchFamily="49" charset="-128"/>
                <a:ea typeface="BIZ UDゴシック" panose="020B0400000000000000" pitchFamily="49" charset="-128"/>
              </a:rPr>
              <a:t>同じものであれば、市区町村の受付印は不要</a:t>
            </a:r>
            <a:r>
              <a:rPr lang="ja-JP" altLang="en-US" sz="1200" dirty="0">
                <a:solidFill>
                  <a:schemeClr val="tx1"/>
                </a:solidFill>
                <a:latin typeface="BIZ UDゴシック" panose="020B0400000000000000" pitchFamily="49" charset="-128"/>
                <a:ea typeface="BIZ UDゴシック" panose="020B0400000000000000" pitchFamily="49" charset="-128"/>
              </a:rPr>
              <a:t>です。利用申込みの内容を途中で</a:t>
            </a:r>
            <a:r>
              <a:rPr lang="ja-JP" altLang="en-US" sz="1200" u="heavy" dirty="0">
                <a:solidFill>
                  <a:schemeClr val="tx1"/>
                </a:solidFill>
                <a:latin typeface="BIZ UDゴシック" panose="020B0400000000000000" pitchFamily="49" charset="-128"/>
                <a:ea typeface="BIZ UDゴシック" panose="020B0400000000000000" pitchFamily="49" charset="-128"/>
              </a:rPr>
              <a:t>変更した場合は、変更後の申込書の写しを提出</a:t>
            </a:r>
            <a:r>
              <a:rPr lang="ja-JP" altLang="en-US" sz="1200" dirty="0">
                <a:solidFill>
                  <a:schemeClr val="tx1"/>
                </a:solidFill>
                <a:latin typeface="BIZ UDゴシック" panose="020B0400000000000000" pitchFamily="49" charset="-128"/>
                <a:ea typeface="BIZ UDゴシック" panose="020B0400000000000000" pitchFamily="49" charset="-128"/>
              </a:rPr>
              <a:t>していただく必要があります。</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285750" indent="-107950" algn="just">
              <a:lnSpc>
                <a:spcPts val="300"/>
              </a:lnSpc>
              <a:buFont typeface="Wingdings" panose="05000000000000000000" pitchFamily="2" charset="2"/>
              <a:buChar char="Ø"/>
            </a:pP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285750" indent="-144000" algn="just">
              <a:buFont typeface="Wingdings" panose="05000000000000000000" pitchFamily="2" charset="2"/>
              <a:buChar char="Ø"/>
            </a:pPr>
            <a:r>
              <a:rPr lang="ja-JP" altLang="en-US" sz="1200" dirty="0">
                <a:solidFill>
                  <a:schemeClr val="tx1"/>
                </a:solidFill>
                <a:latin typeface="BIZ UDゴシック" panose="020B0400000000000000" pitchFamily="49" charset="-128"/>
                <a:ea typeface="BIZ UDゴシック" panose="020B0400000000000000" pitchFamily="49" charset="-128"/>
              </a:rPr>
              <a:t>　</a:t>
            </a:r>
            <a:r>
              <a:rPr lang="ja-JP" altLang="en-US" sz="1200" u="heavy" dirty="0">
                <a:solidFill>
                  <a:schemeClr val="tx1"/>
                </a:solidFill>
                <a:latin typeface="BIZ UDゴシック" panose="020B0400000000000000" pitchFamily="49" charset="-128"/>
                <a:ea typeface="BIZ UDゴシック" panose="020B0400000000000000" pitchFamily="49" charset="-128"/>
              </a:rPr>
              <a:t>申込書の写しは、全てのページを提出</a:t>
            </a:r>
            <a:r>
              <a:rPr lang="ja-JP" altLang="en-US" sz="1200" dirty="0">
                <a:solidFill>
                  <a:schemeClr val="tx1"/>
                </a:solidFill>
                <a:latin typeface="BIZ UDゴシック" panose="020B0400000000000000" pitchFamily="49" charset="-128"/>
                <a:ea typeface="BIZ UDゴシック" panose="020B0400000000000000" pitchFamily="49" charset="-128"/>
              </a:rPr>
              <a:t>してください。また、市区町村に入所申込みを行ったときに入所保留となることを希望する旨の書類を提出している場合は、その書類の写しも提出してください。 </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285750" indent="-107950" algn="just">
              <a:lnSpc>
                <a:spcPts val="300"/>
              </a:lnSpc>
              <a:buFont typeface="Wingdings" panose="05000000000000000000" pitchFamily="2" charset="2"/>
              <a:buChar char="Ø"/>
            </a:pP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285750" indent="-144000" algn="just">
              <a:buFont typeface="Wingdings" panose="05000000000000000000" pitchFamily="2" charset="2"/>
              <a:buChar char="Ø"/>
            </a:pPr>
            <a:r>
              <a:rPr lang="ja-JP" altLang="en-US" sz="1200" dirty="0">
                <a:solidFill>
                  <a:schemeClr val="tx1"/>
                </a:solidFill>
                <a:latin typeface="BIZ UDゴシック" panose="020B0400000000000000" pitchFamily="49" charset="-128"/>
                <a:ea typeface="BIZ UDゴシック" panose="020B0400000000000000" pitchFamily="49" charset="-128"/>
              </a:rPr>
              <a:t>　申込書の写しの内容について</a:t>
            </a:r>
            <a:r>
              <a:rPr lang="ja-JP" altLang="en-US" sz="1200" u="heavy" dirty="0">
                <a:solidFill>
                  <a:schemeClr val="tx1"/>
                </a:solidFill>
                <a:latin typeface="BIZ UDゴシック" panose="020B0400000000000000" pitchFamily="49" charset="-128"/>
                <a:ea typeface="BIZ UDゴシック" panose="020B0400000000000000" pitchFamily="49" charset="-128"/>
              </a:rPr>
              <a:t>市区町村に確認</a:t>
            </a:r>
            <a:r>
              <a:rPr lang="ja-JP" altLang="en-US" sz="1200" dirty="0">
                <a:solidFill>
                  <a:schemeClr val="tx1"/>
                </a:solidFill>
                <a:latin typeface="BIZ UDゴシック" panose="020B0400000000000000" pitchFamily="49" charset="-128"/>
                <a:ea typeface="BIZ UDゴシック" panose="020B0400000000000000" pitchFamily="49" charset="-128"/>
              </a:rPr>
              <a:t>する場合があります。</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177800" algn="just">
              <a:lnSpc>
                <a:spcPts val="300"/>
              </a:lnSpc>
            </a:pPr>
            <a:r>
              <a:rPr lang="ja-JP" altLang="en-US" sz="1200" dirty="0">
                <a:solidFill>
                  <a:schemeClr val="tx1"/>
                </a:solidFill>
                <a:latin typeface="BIZ UDゴシック" panose="020B0400000000000000" pitchFamily="49" charset="-128"/>
                <a:ea typeface="BIZ UDゴシック" panose="020B0400000000000000" pitchFamily="49" charset="-128"/>
              </a:rPr>
              <a:t> </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266700" indent="-144000" algn="just">
              <a:buFont typeface="Wingdings" panose="05000000000000000000" pitchFamily="2" charset="2"/>
              <a:buChar char="Ø"/>
            </a:pPr>
            <a:r>
              <a:rPr lang="ja-JP" altLang="en-US" sz="1200" dirty="0">
                <a:solidFill>
                  <a:schemeClr val="tx1"/>
                </a:solidFill>
                <a:latin typeface="BIZ UDゴシック" panose="020B0400000000000000" pitchFamily="49" charset="-128"/>
                <a:ea typeface="BIZ UDゴシック" panose="020B0400000000000000" pitchFamily="49" charset="-128"/>
              </a:rPr>
              <a:t>　提出された申込書の写しの内容が</a:t>
            </a:r>
            <a:r>
              <a:rPr lang="ja-JP" altLang="en-US" sz="1200" u="heavy" dirty="0">
                <a:solidFill>
                  <a:schemeClr val="tx1"/>
                </a:solidFill>
                <a:latin typeface="BIZ UDゴシック" panose="020B0400000000000000" pitchFamily="49" charset="-128"/>
                <a:ea typeface="BIZ UDゴシック" panose="020B0400000000000000" pitchFamily="49" charset="-128"/>
              </a:rPr>
              <a:t>実際の申込内容と異なることが判明した場合</a:t>
            </a:r>
            <a:r>
              <a:rPr lang="ja-JP" altLang="en-US" sz="1200" dirty="0">
                <a:solidFill>
                  <a:schemeClr val="tx1"/>
                </a:solidFill>
                <a:latin typeface="BIZ UDゴシック" panose="020B0400000000000000" pitchFamily="49" charset="-128"/>
                <a:ea typeface="BIZ UDゴシック" panose="020B0400000000000000" pitchFamily="49" charset="-128"/>
              </a:rPr>
              <a:t>は、</a:t>
            </a:r>
            <a:r>
              <a:rPr lang="ja-JP" altLang="en-US" sz="1200" u="heavy" dirty="0">
                <a:solidFill>
                  <a:schemeClr val="tx1"/>
                </a:solidFill>
                <a:latin typeface="BIZ UDゴシック" panose="020B0400000000000000" pitchFamily="49" charset="-128"/>
                <a:ea typeface="BIZ UDゴシック" panose="020B0400000000000000" pitchFamily="49" charset="-128"/>
              </a:rPr>
              <a:t>不正受給に該当し、不正に受給した金額の返還</a:t>
            </a:r>
            <a:r>
              <a:rPr lang="ja-JP" altLang="en-US" sz="1200" dirty="0">
                <a:solidFill>
                  <a:schemeClr val="tx1"/>
                </a:solidFill>
                <a:latin typeface="BIZ UDゴシック" panose="020B0400000000000000" pitchFamily="49" charset="-128"/>
                <a:ea typeface="BIZ UDゴシック" panose="020B0400000000000000" pitchFamily="49" charset="-128"/>
              </a:rPr>
              <a:t>と、</a:t>
            </a:r>
            <a:r>
              <a:rPr lang="ja-JP" altLang="en-US" sz="1200" u="heavy" dirty="0">
                <a:solidFill>
                  <a:schemeClr val="tx1"/>
                </a:solidFill>
                <a:latin typeface="BIZ UDゴシック" panose="020B0400000000000000" pitchFamily="49" charset="-128"/>
                <a:ea typeface="BIZ UDゴシック" panose="020B0400000000000000" pitchFamily="49" charset="-128"/>
              </a:rPr>
              <a:t>悪質な場合はそれに加えて一定の金額の納付</a:t>
            </a:r>
            <a:r>
              <a:rPr lang="ja-JP" altLang="en-US" sz="1200" dirty="0">
                <a:solidFill>
                  <a:schemeClr val="tx1"/>
                </a:solidFill>
                <a:latin typeface="BIZ UDゴシック" panose="020B0400000000000000" pitchFamily="49" charset="-128"/>
                <a:ea typeface="BIZ UDゴシック" panose="020B0400000000000000" pitchFamily="49" charset="-128"/>
              </a:rPr>
              <a:t>を命ぜられることがあります。</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marL="177800" algn="just">
              <a:lnSpc>
                <a:spcPts val="400"/>
              </a:lnSpc>
            </a:pPr>
            <a:r>
              <a:rPr lang="ja-JP" altLang="en-US" sz="1200" dirty="0">
                <a:solidFill>
                  <a:schemeClr val="tx1"/>
                </a:solidFill>
                <a:latin typeface="BIZ UDゴシック" panose="020B0400000000000000" pitchFamily="49" charset="-128"/>
                <a:ea typeface="BIZ UDゴシック" panose="020B0400000000000000" pitchFamily="49" charset="-128"/>
              </a:rPr>
              <a:t> </a:t>
            </a:r>
            <a:endParaRPr lang="ja-JP" altLang="ja-JP" sz="1200" b="1"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77800" indent="-177800" algn="just"/>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市区町村</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が</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発行</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する</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保育所等における保育が当面行われないことが明らかとなる</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通知</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（入所保留通知等）</a:t>
            </a:r>
            <a:endParaRPr kumimoji="1" lang="ja-JP" altLang="en-US" sz="1400" b="1" dirty="0">
              <a:solidFill>
                <a:srgbClr val="CC0000"/>
              </a:solidFill>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BAD7FB32-3519-DCAF-8EA4-7D8A2C3B784A}"/>
              </a:ext>
            </a:extLst>
          </p:cNvPr>
          <p:cNvSpPr txBox="1"/>
          <p:nvPr/>
        </p:nvSpPr>
        <p:spPr>
          <a:xfrm>
            <a:off x="27081" y="1995418"/>
            <a:ext cx="6804000" cy="1188000"/>
          </a:xfrm>
          <a:prstGeom prst="rect">
            <a:avLst/>
          </a:prstGeom>
          <a:solidFill>
            <a:srgbClr val="F5CFD7"/>
          </a:solidFill>
          <a:ln w="38100">
            <a:solidFill>
              <a:srgbClr val="DB4D6D"/>
            </a:solidFill>
          </a:ln>
        </p:spPr>
        <p:txBody>
          <a:bodyPr wrap="square" rIns="144000" rtlCol="0">
            <a:spAutoFit/>
          </a:bodyPr>
          <a:lstStyle/>
          <a:p>
            <a:pPr marL="792000" algn="just"/>
            <a:r>
              <a:rPr lang="ja-JP" altLang="en-US"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令和７年</a:t>
            </a: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４月</a:t>
            </a:r>
            <a:r>
              <a:rPr lang="ja-JP" altLang="ja-JP"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から</a:t>
            </a:r>
            <a:r>
              <a:rPr lang="ja-JP" altLang="en-US"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育児休業手当金の支給期間延長に係る手続きの際は、</a:t>
            </a:r>
            <a:r>
              <a:rPr lang="ja-JP" altLang="ja-JP" sz="1400" b="1" dirty="0">
                <a:solidFill>
                  <a:srgbClr val="CC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保育所等の利用申込書の写しが必要になります</a:t>
            </a:r>
            <a:r>
              <a:rPr lang="ja-JP" altLang="ja-JP"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。市町村に保育所等の利用申込を行う</a:t>
            </a:r>
            <a:r>
              <a:rPr lang="ja-JP" altLang="en-US"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際</a:t>
            </a:r>
            <a:r>
              <a:rPr lang="ja-JP" altLang="ja-JP"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は、</a:t>
            </a:r>
            <a:r>
              <a:rPr lang="ja-JP" altLang="ja-JP" sz="1400" b="1" dirty="0">
                <a:solidFill>
                  <a:srgbClr val="CC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必ず申込書の写し（電子申請で申込みを行った場合は、申込内容を印刷したもの又は申し込みを行った画面を印刷したもの）を取って保管しておいてください</a:t>
            </a:r>
            <a:r>
              <a:rPr lang="ja-JP" altLang="ja-JP" sz="12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10" name="テキスト ボックス 9">
            <a:extLst>
              <a:ext uri="{FF2B5EF4-FFF2-40B4-BE49-F238E27FC236}">
                <a16:creationId xmlns:a16="http://schemas.microsoft.com/office/drawing/2014/main" id="{02E5811E-3F96-D2ED-AAC9-E24039B7693A}"/>
              </a:ext>
            </a:extLst>
          </p:cNvPr>
          <p:cNvSpPr txBox="1"/>
          <p:nvPr/>
        </p:nvSpPr>
        <p:spPr>
          <a:xfrm>
            <a:off x="12020" y="8207206"/>
            <a:ext cx="6858000" cy="1128514"/>
          </a:xfrm>
          <a:prstGeom prst="rect">
            <a:avLst/>
          </a:prstGeom>
          <a:noFill/>
        </p:spPr>
        <p:txBody>
          <a:bodyPr wrap="square" rIns="144000" rtlCol="0">
            <a:spAutoFit/>
          </a:bodyPr>
          <a:lstStyle/>
          <a:p>
            <a:pPr algn="just"/>
            <a:r>
              <a:rPr lang="ja-JP" altLang="en-US" sz="1200" kern="0" dirty="0">
                <a:solidFill>
                  <a:srgbClr val="000000"/>
                </a:solidFill>
                <a:effectLst/>
                <a:latin typeface="游明朝" panose="02020400000000000000" pitchFamily="18" charset="-128"/>
                <a:ea typeface="ＭＳ ゴシック" panose="020B0609070205080204" pitchFamily="49" charset="-128"/>
                <a:cs typeface="ＭＳ 明朝" panose="02020609040205080304" pitchFamily="17" charset="-128"/>
              </a:rPr>
              <a:t>　</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延長の要件については、</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裏面</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に</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記載</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する</a:t>
            </a:r>
            <a:r>
              <a:rPr lang="ja-JP" altLang="ja-JP"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「育児休業手当金の支給期間延長に係る要件」</a:t>
            </a:r>
            <a:r>
              <a:rPr lang="ja-JP" altLang="en-US" sz="1400" b="1" kern="0" dirty="0">
                <a:solidFill>
                  <a:srgbClr val="CC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をご確認</a:t>
            </a: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ください</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いずれの要件も満たす場合</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に、</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子が</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１</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歳に達する日後の期間について</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育児休業等をすることが必要</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と認められ</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ます。</a:t>
            </a:r>
            <a:endParaRPr lang="en-US"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endParaRPr>
          </a:p>
          <a:p>
            <a:pPr algn="just">
              <a:lnSpc>
                <a:spcPts val="300"/>
              </a:lnSpc>
            </a:pPr>
            <a:endParaRPr lang="en-US" altLang="ja-JP" sz="12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algn="just"/>
            <a:r>
              <a:rPr lang="ja-JP" altLang="en-US" sz="12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なお</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、子が</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１</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歳</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６か</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ヶ月に達する日後の期間について</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育児休業等をすることが必要</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と認められる場合</a:t>
            </a:r>
            <a:r>
              <a:rPr lang="ja-JP" altLang="en-US" sz="12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も同様です。</a:t>
            </a:r>
            <a:endPar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8AEB163F-BE12-8D02-ED31-AD812823B06B}"/>
              </a:ext>
            </a:extLst>
          </p:cNvPr>
          <p:cNvSpPr txBox="1"/>
          <p:nvPr/>
        </p:nvSpPr>
        <p:spPr>
          <a:xfrm>
            <a:off x="0" y="3204764"/>
            <a:ext cx="6853354" cy="1528624"/>
          </a:xfrm>
          <a:prstGeom prst="rect">
            <a:avLst/>
          </a:prstGeom>
          <a:noFill/>
        </p:spPr>
        <p:txBody>
          <a:bodyPr wrap="square" lIns="108000" rIns="144000" rtlCol="0">
            <a:spAutoFit/>
          </a:bodyPr>
          <a:lstStyle/>
          <a:p>
            <a:pPr algn="just"/>
            <a:r>
              <a:rPr kumimoji="1" lang="ja-JP" altLang="en-US" sz="1200" dirty="0">
                <a:latin typeface="BIZ UDゴシック" panose="020B0400000000000000" pitchFamily="49" charset="-128"/>
                <a:ea typeface="BIZ UDゴシック" panose="020B0400000000000000" pitchFamily="49" charset="-128"/>
              </a:rPr>
              <a:t>　育児休業手当金は、保育所等に入所できなかったため育児休業を延長した場合に、１歳６か月に達する日まで（再延長の場合は２歳に達する日まで）支給を受けることができますが、育児休業及び手当金の延長を目的として、保育所等の利用の意思がないにも関わらず、市区町村に入所を申し込むことは制度趣旨に沿わない行為です。</a:t>
            </a:r>
            <a:endParaRPr kumimoji="1" lang="en-US" altLang="ja-JP" sz="1200" dirty="0">
              <a:latin typeface="BIZ UDゴシック" panose="020B0400000000000000" pitchFamily="49" charset="-128"/>
              <a:ea typeface="BIZ UDゴシック" panose="020B0400000000000000" pitchFamily="49" charset="-128"/>
            </a:endParaRPr>
          </a:p>
          <a:p>
            <a:pPr algn="just">
              <a:lnSpc>
                <a:spcPts val="300"/>
              </a:lnSpc>
            </a:pPr>
            <a:endParaRPr kumimoji="1" lang="en-US" altLang="ja-JP" sz="1200" dirty="0">
              <a:latin typeface="BIZ UDゴシック" panose="020B0400000000000000" pitchFamily="49" charset="-128"/>
              <a:ea typeface="BIZ UDゴシック" panose="020B0400000000000000" pitchFamily="49" charset="-128"/>
            </a:endParaRPr>
          </a:p>
          <a:p>
            <a:pPr algn="just"/>
            <a:r>
              <a:rPr kumimoji="1" lang="ja-JP" altLang="en-US" sz="1200" dirty="0">
                <a:latin typeface="BIZ UDゴシック" panose="020B0400000000000000" pitchFamily="49" charset="-128"/>
                <a:ea typeface="BIZ UDゴシック" panose="020B0400000000000000" pitchFamily="49" charset="-128"/>
              </a:rPr>
              <a:t>　制度を適切に運用するため、</a:t>
            </a:r>
            <a:r>
              <a:rPr kumimoji="1" lang="ja-JP" altLang="en-US" sz="1400" b="1" dirty="0">
                <a:solidFill>
                  <a:srgbClr val="CC0000"/>
                </a:solidFill>
                <a:latin typeface="BIZ UDゴシック" panose="020B0400000000000000" pitchFamily="49" charset="-128"/>
                <a:ea typeface="BIZ UDゴシック" panose="020B0400000000000000" pitchFamily="49" charset="-128"/>
              </a:rPr>
              <a:t>令和７年４月以後の延長の際は、速やかな職場復帰のために保育所等の利用申込をしていることを共済組合で確認させていただきますので、必ず以下の書類の提出をしていただきますようお願いいたします</a:t>
            </a:r>
            <a:r>
              <a:rPr kumimoji="1" lang="ja-JP" altLang="en-US" sz="1200" b="1" dirty="0">
                <a:latin typeface="BIZ UDゴシック" panose="020B0400000000000000" pitchFamily="49" charset="-128"/>
                <a:ea typeface="BIZ UDゴシック" panose="020B0400000000000000" pitchFamily="49" charset="-128"/>
              </a:rPr>
              <a:t>。</a:t>
            </a:r>
            <a:endParaRPr kumimoji="1" lang="ja-JP" altLang="en-US" sz="1300" b="1" dirty="0">
              <a:latin typeface="BIZ UDゴシック" panose="020B0400000000000000" pitchFamily="49" charset="-128"/>
              <a:ea typeface="BIZ UDゴシック" panose="020B0400000000000000" pitchFamily="49" charset="-128"/>
            </a:endParaRPr>
          </a:p>
        </p:txBody>
      </p:sp>
      <p:graphicFrame>
        <p:nvGraphicFramePr>
          <p:cNvPr id="4" name="表 3">
            <a:extLst>
              <a:ext uri="{FF2B5EF4-FFF2-40B4-BE49-F238E27FC236}">
                <a16:creationId xmlns:a16="http://schemas.microsoft.com/office/drawing/2014/main" id="{6AC7AD2E-DCEC-79D0-57E1-2149045B4E47}"/>
              </a:ext>
            </a:extLst>
          </p:cNvPr>
          <p:cNvGraphicFramePr>
            <a:graphicFrameLocks noGrp="1"/>
          </p:cNvGraphicFramePr>
          <p:nvPr>
            <p:extLst>
              <p:ext uri="{D42A27DB-BD31-4B8C-83A1-F6EECF244321}">
                <p14:modId xmlns:p14="http://schemas.microsoft.com/office/powerpoint/2010/main" val="3379250519"/>
              </p:ext>
            </p:extLst>
          </p:nvPr>
        </p:nvGraphicFramePr>
        <p:xfrm>
          <a:off x="38100" y="950056"/>
          <a:ext cx="6786000" cy="977594"/>
        </p:xfrm>
        <a:graphic>
          <a:graphicData uri="http://schemas.openxmlformats.org/drawingml/2006/table">
            <a:tbl>
              <a:tblPr firstRow="1" bandRow="1">
                <a:tableStyleId>{5C22544A-7EE6-4342-B048-85BDC9FD1C3A}</a:tableStyleId>
              </a:tblPr>
              <a:tblGrid>
                <a:gridCol w="1083578">
                  <a:extLst>
                    <a:ext uri="{9D8B030D-6E8A-4147-A177-3AD203B41FA5}">
                      <a16:colId xmlns:a16="http://schemas.microsoft.com/office/drawing/2014/main" val="2332278613"/>
                    </a:ext>
                  </a:extLst>
                </a:gridCol>
                <a:gridCol w="5702422">
                  <a:extLst>
                    <a:ext uri="{9D8B030D-6E8A-4147-A177-3AD203B41FA5}">
                      <a16:colId xmlns:a16="http://schemas.microsoft.com/office/drawing/2014/main" val="1460169564"/>
                    </a:ext>
                  </a:extLst>
                </a:gridCol>
              </a:tblGrid>
              <a:tr h="459434">
                <a:tc>
                  <a:txBody>
                    <a:bodyPr/>
                    <a:lstStyle/>
                    <a:p>
                      <a:pPr algn="dist"/>
                      <a:r>
                        <a:rPr kumimoji="1" lang="ja-JP" altLang="en-US" sz="1200" b="0" dirty="0">
                          <a:solidFill>
                            <a:schemeClr val="tx1"/>
                          </a:solidFill>
                          <a:latin typeface="BIZ UDゴシック" panose="020B0400000000000000" pitchFamily="49" charset="-128"/>
                          <a:ea typeface="BIZ UDゴシック" panose="020B0400000000000000" pitchFamily="49" charset="-128"/>
                        </a:rPr>
                        <a:t>こ れ ま で</a:t>
                      </a:r>
                    </a:p>
                  </a:txBody>
                  <a:tcPr marL="72000" marR="72000" anchor="ctr">
                    <a:solidFill>
                      <a:schemeClr val="bg1">
                        <a:lumMod val="95000"/>
                      </a:schemeClr>
                    </a:solidFill>
                  </a:tcPr>
                </a:tc>
                <a:tc>
                  <a:txBody>
                    <a:bodyPr/>
                    <a:lstStyle/>
                    <a:p>
                      <a:r>
                        <a:rPr kumimoji="1" lang="ja-JP" altLang="en-US" sz="1200" b="0" dirty="0">
                          <a:solidFill>
                            <a:schemeClr val="tx1"/>
                          </a:solidFill>
                          <a:latin typeface="BIZ UDゴシック" panose="020B0400000000000000" pitchFamily="49" charset="-128"/>
                          <a:ea typeface="BIZ UDゴシック" panose="020B0400000000000000" pitchFamily="49" charset="-128"/>
                        </a:rPr>
                        <a:t>保育所等の利用を申し込んだものの、</a:t>
                      </a:r>
                      <a:r>
                        <a:rPr kumimoji="1" lang="ja-JP" altLang="en-US" sz="1200" b="0" u="heavy" baseline="0" dirty="0">
                          <a:solidFill>
                            <a:schemeClr val="tx1"/>
                          </a:solidFill>
                          <a:latin typeface="BIZ UDゴシック" panose="020B0400000000000000" pitchFamily="49" charset="-128"/>
                          <a:ea typeface="BIZ UDゴシック" panose="020B0400000000000000" pitchFamily="49" charset="-128"/>
                        </a:rPr>
                        <a:t>当面入所できないことについて、市区町村が発行する入所保留通知書などにより確認</a:t>
                      </a:r>
                      <a:r>
                        <a:rPr kumimoji="1" lang="ja-JP" altLang="en-US" sz="1200" b="0" dirty="0">
                          <a:solidFill>
                            <a:schemeClr val="tx1"/>
                          </a:solidFill>
                          <a:latin typeface="BIZ UDゴシック" panose="020B0400000000000000" pitchFamily="49" charset="-128"/>
                          <a:ea typeface="BIZ UDゴシック" panose="020B0400000000000000" pitchFamily="49" charset="-128"/>
                        </a:rPr>
                        <a:t>していました。</a:t>
                      </a:r>
                    </a:p>
                  </a:txBody>
                  <a:tcPr marR="72000" anchor="ctr">
                    <a:solidFill>
                      <a:schemeClr val="bg1">
                        <a:lumMod val="95000"/>
                      </a:schemeClr>
                    </a:solidFill>
                  </a:tcPr>
                </a:tc>
                <a:extLst>
                  <a:ext uri="{0D108BD9-81ED-4DB2-BD59-A6C34878D82A}">
                    <a16:rowId xmlns:a16="http://schemas.microsoft.com/office/drawing/2014/main" val="3722318875"/>
                  </a:ext>
                </a:extLst>
              </a:tr>
              <a:tr h="512566">
                <a:tc>
                  <a:txBody>
                    <a:bodyPr/>
                    <a:lstStyle/>
                    <a:p>
                      <a:pPr algn="dist"/>
                      <a:r>
                        <a:rPr kumimoji="1" lang="ja-JP" altLang="en-US" sz="1200" b="0" dirty="0">
                          <a:solidFill>
                            <a:schemeClr val="tx1"/>
                          </a:solidFill>
                          <a:latin typeface="BIZ UDゴシック" panose="020B0400000000000000" pitchFamily="49" charset="-128"/>
                          <a:ea typeface="BIZ UDゴシック" panose="020B0400000000000000" pitchFamily="49" charset="-128"/>
                        </a:rPr>
                        <a:t>令和７年４月</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200" b="0" dirty="0">
                          <a:solidFill>
                            <a:schemeClr val="tx1"/>
                          </a:solidFill>
                          <a:latin typeface="BIZ UDゴシック" panose="020B0400000000000000" pitchFamily="49" charset="-128"/>
                          <a:ea typeface="BIZ UDゴシック" panose="020B0400000000000000" pitchFamily="49" charset="-128"/>
                        </a:rPr>
                        <a:t>から</a:t>
                      </a:r>
                    </a:p>
                  </a:txBody>
                  <a:tcPr marL="72000" marR="72000" anchor="ctr">
                    <a:solidFill>
                      <a:schemeClr val="bg1">
                        <a:lumMod val="95000"/>
                      </a:schemeClr>
                    </a:solidFill>
                  </a:tcPr>
                </a:tc>
                <a:tc>
                  <a:txBody>
                    <a:bodyPr/>
                    <a:lstStyle/>
                    <a:p>
                      <a:r>
                        <a:rPr kumimoji="1" lang="ja-JP" altLang="en-US" sz="1200" b="0" u="heavy" baseline="0" dirty="0">
                          <a:solidFill>
                            <a:schemeClr val="tx1"/>
                          </a:solidFill>
                          <a:latin typeface="BIZ UDゴシック" panose="020B0400000000000000" pitchFamily="49" charset="-128"/>
                          <a:ea typeface="BIZ UDゴシック" panose="020B0400000000000000" pitchFamily="49" charset="-128"/>
                        </a:rPr>
                        <a:t>これまでの確認に加え</a:t>
                      </a:r>
                      <a:r>
                        <a:rPr kumimoji="1" lang="ja-JP" altLang="en-US" sz="1200" b="0" dirty="0">
                          <a:solidFill>
                            <a:schemeClr val="tx1"/>
                          </a:solidFill>
                          <a:latin typeface="BIZ UDゴシック" panose="020B0400000000000000" pitchFamily="49" charset="-128"/>
                          <a:ea typeface="BIZ UDゴシック" panose="020B0400000000000000" pitchFamily="49" charset="-128"/>
                        </a:rPr>
                        <a:t>、保育所等の利用申込みが、</a:t>
                      </a:r>
                      <a:r>
                        <a:rPr kumimoji="1" lang="ja-JP" altLang="en-US" sz="1400" b="1" u="none" baseline="0" dirty="0">
                          <a:solidFill>
                            <a:srgbClr val="CC0000"/>
                          </a:solidFill>
                          <a:latin typeface="BIZ UDゴシック" panose="020B0400000000000000" pitchFamily="49" charset="-128"/>
                          <a:ea typeface="BIZ UDゴシック" panose="020B0400000000000000" pitchFamily="49" charset="-128"/>
                        </a:rPr>
                        <a:t>速やかな職場復帰のために行われたものであると認められることが必要</a:t>
                      </a:r>
                      <a:r>
                        <a:rPr kumimoji="1" lang="ja-JP" altLang="en-US" sz="1200" b="0" u="none" dirty="0">
                          <a:solidFill>
                            <a:schemeClr val="tx1"/>
                          </a:solidFill>
                          <a:latin typeface="BIZ UDゴシック" panose="020B0400000000000000" pitchFamily="49" charset="-128"/>
                          <a:ea typeface="BIZ UDゴシック" panose="020B0400000000000000" pitchFamily="49" charset="-128"/>
                        </a:rPr>
                        <a:t>にな</a:t>
                      </a:r>
                      <a:r>
                        <a:rPr kumimoji="1" lang="ja-JP" altLang="en-US" sz="1200" b="0" dirty="0">
                          <a:solidFill>
                            <a:schemeClr val="tx1"/>
                          </a:solidFill>
                          <a:latin typeface="BIZ UDゴシック" panose="020B0400000000000000" pitchFamily="49" charset="-128"/>
                          <a:ea typeface="BIZ UDゴシック" panose="020B0400000000000000" pitchFamily="49" charset="-128"/>
                        </a:rPr>
                        <a:t>ります。</a:t>
                      </a:r>
                      <a:endParaRPr kumimoji="1" lang="ja-JP" altLang="en-US" sz="1300" b="0" dirty="0">
                        <a:solidFill>
                          <a:schemeClr val="tx1"/>
                        </a:solidFill>
                        <a:latin typeface="BIZ UDゴシック" panose="020B0400000000000000" pitchFamily="49" charset="-128"/>
                        <a:ea typeface="BIZ UDゴシック" panose="020B0400000000000000" pitchFamily="49" charset="-128"/>
                      </a:endParaRPr>
                    </a:p>
                  </a:txBody>
                  <a:tcPr marR="72000" anchor="ctr">
                    <a:solidFill>
                      <a:schemeClr val="bg1">
                        <a:lumMod val="95000"/>
                      </a:schemeClr>
                    </a:solidFill>
                  </a:tcPr>
                </a:tc>
                <a:extLst>
                  <a:ext uri="{0D108BD9-81ED-4DB2-BD59-A6C34878D82A}">
                    <a16:rowId xmlns:a16="http://schemas.microsoft.com/office/drawing/2014/main" val="2008752089"/>
                  </a:ext>
                </a:extLst>
              </a:tr>
            </a:tbl>
          </a:graphicData>
        </a:graphic>
      </p:graphicFrame>
      <p:sp>
        <p:nvSpPr>
          <p:cNvPr id="8" name="四角形: 角を丸くする 7">
            <a:extLst>
              <a:ext uri="{FF2B5EF4-FFF2-40B4-BE49-F238E27FC236}">
                <a16:creationId xmlns:a16="http://schemas.microsoft.com/office/drawing/2014/main" id="{47ADB239-F587-DD9B-FB2C-5E71347B9A4C}"/>
              </a:ext>
            </a:extLst>
          </p:cNvPr>
          <p:cNvSpPr/>
          <p:nvPr/>
        </p:nvSpPr>
        <p:spPr>
          <a:xfrm>
            <a:off x="112262" y="2084724"/>
            <a:ext cx="643388" cy="1008000"/>
          </a:xfrm>
          <a:prstGeom prst="roundRect">
            <a:avLst/>
          </a:prstGeom>
          <a:solidFill>
            <a:srgbClr val="DB4D6D"/>
          </a:solidFill>
          <a:ln w="50800" cmpd="dbl">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algn="ctr"/>
            <a:r>
              <a:rPr kumimoji="1" lang="ja-JP" altLang="en-US" b="1" dirty="0">
                <a:latin typeface="BIZ UDPゴシック" panose="020B0400000000000000" pitchFamily="50" charset="-128"/>
                <a:ea typeface="BIZ UDPゴシック" panose="020B0400000000000000" pitchFamily="50" charset="-128"/>
              </a:rPr>
              <a:t>ご注意</a:t>
            </a:r>
          </a:p>
        </p:txBody>
      </p:sp>
      <p:sp>
        <p:nvSpPr>
          <p:cNvPr id="12" name="四角形: 角を丸くする 11">
            <a:extLst>
              <a:ext uri="{FF2B5EF4-FFF2-40B4-BE49-F238E27FC236}">
                <a16:creationId xmlns:a16="http://schemas.microsoft.com/office/drawing/2014/main" id="{41DE5DC2-9105-FC15-D51F-A0B4B7626D19}"/>
              </a:ext>
            </a:extLst>
          </p:cNvPr>
          <p:cNvSpPr/>
          <p:nvPr/>
        </p:nvSpPr>
        <p:spPr>
          <a:xfrm>
            <a:off x="316820" y="4751022"/>
            <a:ext cx="6248400" cy="360000"/>
          </a:xfrm>
          <a:prstGeom prst="roundRect">
            <a:avLst>
              <a:gd name="adj" fmla="val 31812"/>
            </a:avLst>
          </a:prstGeom>
          <a:solidFill>
            <a:srgbClr val="DB4D6D"/>
          </a:solidFill>
          <a:ln w="50800" cmpd="dbl">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vert="horz" lIns="0" tIns="0" rIns="0" bIns="0" rtlCol="0" anchor="ctr"/>
          <a:lstStyle/>
          <a:p>
            <a:pPr algn="ctr"/>
            <a:r>
              <a:rPr kumimoji="1" lang="ja-JP" altLang="en-US" sz="1600" b="1" dirty="0">
                <a:latin typeface="BIZ UDPゴシック" panose="020B0400000000000000" pitchFamily="50" charset="-128"/>
                <a:ea typeface="BIZ UDPゴシック" panose="020B0400000000000000" pitchFamily="50" charset="-128"/>
              </a:rPr>
              <a:t>令和７年４月からは、必ず次の書類を提出してください！</a:t>
            </a:r>
          </a:p>
        </p:txBody>
      </p:sp>
      <p:pic>
        <p:nvPicPr>
          <p:cNvPr id="13" name="図 12">
            <a:extLst>
              <a:ext uri="{FF2B5EF4-FFF2-40B4-BE49-F238E27FC236}">
                <a16:creationId xmlns:a16="http://schemas.microsoft.com/office/drawing/2014/main" id="{82A9AE3E-5750-2DFB-64F9-CBAA88AF6334}"/>
              </a:ext>
            </a:extLst>
          </p:cNvPr>
          <p:cNvPicPr>
            <a:picLocks noChangeAspect="1"/>
          </p:cNvPicPr>
          <p:nvPr/>
        </p:nvPicPr>
        <p:blipFill rotWithShape="1">
          <a:blip r:embed="rId2"/>
          <a:srcRect l="16931" t="16566" r="17322" b="16651"/>
          <a:stretch/>
        </p:blipFill>
        <p:spPr>
          <a:xfrm flipV="1">
            <a:off x="2003800" y="9482032"/>
            <a:ext cx="374104" cy="380464"/>
          </a:xfrm>
          <a:prstGeom prst="rect">
            <a:avLst/>
          </a:prstGeom>
        </p:spPr>
      </p:pic>
      <p:sp>
        <p:nvSpPr>
          <p:cNvPr id="15" name="四角形: 角を丸くする 14">
            <a:extLst>
              <a:ext uri="{FF2B5EF4-FFF2-40B4-BE49-F238E27FC236}">
                <a16:creationId xmlns:a16="http://schemas.microsoft.com/office/drawing/2014/main" id="{D0477C6D-52D7-B3FA-6BF6-E6055B1031C2}"/>
              </a:ext>
            </a:extLst>
          </p:cNvPr>
          <p:cNvSpPr/>
          <p:nvPr/>
        </p:nvSpPr>
        <p:spPr>
          <a:xfrm>
            <a:off x="2003800" y="9482032"/>
            <a:ext cx="2952000" cy="420912"/>
          </a:xfrm>
          <a:prstGeom prst="round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pPr algn="ctr"/>
            <a:r>
              <a:rPr kumimoji="1" lang="ja-JP" altLang="en-US" sz="2000" b="1" dirty="0">
                <a:solidFill>
                  <a:srgbClr val="DB4D6D"/>
                </a:solidFill>
                <a:latin typeface="BIZ UDPゴシック" panose="020B0400000000000000" pitchFamily="50" charset="-128"/>
                <a:ea typeface="BIZ UDPゴシック" panose="020B0400000000000000" pitchFamily="50" charset="-128"/>
              </a:rPr>
              <a:t>地方職員共済組合</a:t>
            </a:r>
          </a:p>
        </p:txBody>
      </p:sp>
      <p:sp>
        <p:nvSpPr>
          <p:cNvPr id="3" name="テキスト ボックス 2">
            <a:extLst>
              <a:ext uri="{FF2B5EF4-FFF2-40B4-BE49-F238E27FC236}">
                <a16:creationId xmlns:a16="http://schemas.microsoft.com/office/drawing/2014/main" id="{244C0740-72BE-19E0-B2C9-A5CE8948F8D0}"/>
              </a:ext>
            </a:extLst>
          </p:cNvPr>
          <p:cNvSpPr txBox="1"/>
          <p:nvPr/>
        </p:nvSpPr>
        <p:spPr>
          <a:xfrm>
            <a:off x="3655562" y="9112700"/>
            <a:ext cx="3450088" cy="369332"/>
          </a:xfrm>
          <a:prstGeom prst="rect">
            <a:avLst/>
          </a:prstGeom>
          <a:noFill/>
        </p:spPr>
        <p:txBody>
          <a:bodyPr wrap="square" rIns="144000" rtlCol="0">
            <a:spAutoFit/>
          </a:bodyPr>
          <a:lstStyle/>
          <a:p>
            <a:pPr algn="just"/>
            <a:r>
              <a:rPr lang="en-US" altLang="ja-JP" sz="9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en-US" sz="9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今後、施行規則の改正や見直しが通知される予定のため、</a:t>
            </a:r>
            <a:endParaRPr lang="en-US" altLang="ja-JP" sz="9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algn="just"/>
            <a:r>
              <a:rPr lang="ja-JP" altLang="en-US" sz="9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記載の内容が一部変更になる場合があります</a:t>
            </a:r>
            <a:r>
              <a:rPr lang="ja-JP" altLang="en-US" sz="900" kern="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endParaRPr lang="ja-JP" altLang="ja-JP" sz="9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Tree>
    <p:extLst>
      <p:ext uri="{BB962C8B-B14F-4D97-AF65-F5344CB8AC3E}">
        <p14:creationId xmlns:p14="http://schemas.microsoft.com/office/powerpoint/2010/main" val="729744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5E7DFB3-8063-1A5F-3757-D270D10DBEE7}"/>
              </a:ext>
            </a:extLst>
          </p:cNvPr>
          <p:cNvSpPr>
            <a:spLocks noGrp="1"/>
          </p:cNvSpPr>
          <p:nvPr>
            <p:ph idx="1"/>
          </p:nvPr>
        </p:nvSpPr>
        <p:spPr>
          <a:xfrm>
            <a:off x="19050" y="739970"/>
            <a:ext cx="6813550" cy="9237428"/>
          </a:xfrm>
        </p:spPr>
        <p:txBody>
          <a:bodyPr rIns="216000">
            <a:noAutofit/>
          </a:bodyPr>
          <a:lstStyle/>
          <a:p>
            <a:pPr marL="252000" indent="-177800" algn="just">
              <a:lnSpc>
                <a:spcPct val="100000"/>
              </a:lnSpc>
              <a:spcBef>
                <a:spcPts val="0"/>
              </a:spcBef>
              <a:buNone/>
            </a:pP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①　</a:t>
            </a:r>
            <a:r>
              <a:rPr lang="ja-JP"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市区町村に対して、育児休業の申出に係る子が１歳に達する日までに保育利用の申込みを行っていること。</a:t>
            </a:r>
            <a:endParaRPr lang="en-US"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177800" indent="-177800" algn="just">
              <a:lnSpc>
                <a:spcPts val="900"/>
              </a:lnSpc>
              <a:spcBef>
                <a:spcPts val="0"/>
              </a:spcBef>
              <a:buNone/>
            </a:pPr>
            <a:endPar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371465" algn="just">
              <a:lnSpc>
                <a:spcPct val="100000"/>
              </a:lnSpc>
              <a:spcBef>
                <a:spcPts val="0"/>
              </a:spcBef>
              <a:buFont typeface="Wingdings" panose="05000000000000000000" pitchFamily="2" charset="2"/>
              <a:buChar char="Ø"/>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入所申込年月日が子が１歳に達する日までの日付となっていることが必要です。</a:t>
            </a: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71465" algn="just">
              <a:lnSpc>
                <a:spcPts val="400"/>
              </a:lnSpc>
              <a:spcBef>
                <a:spcPts val="0"/>
              </a:spcBef>
              <a:buFont typeface="Wingdings" panose="05000000000000000000" pitchFamily="2" charset="2"/>
              <a:buChar char="Ø"/>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71465" algn="just">
              <a:lnSpc>
                <a:spcPct val="100000"/>
              </a:lnSpc>
              <a:spcBef>
                <a:spcPts val="0"/>
              </a:spcBef>
              <a:buFont typeface="Wingdings" panose="05000000000000000000" pitchFamily="2" charset="2"/>
              <a:buChar char="Ø"/>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単に申込みを失念していた場合や、入所申込みを行おうと市区町村に問い合わせたところ、「入所が困難」との返答があり、期限内に申込みを行わなかった場合は、延長は認められません。</a:t>
            </a: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71465" algn="just">
              <a:lnSpc>
                <a:spcPts val="400"/>
              </a:lnSpc>
              <a:spcBef>
                <a:spcPts val="0"/>
              </a:spcBef>
              <a:buFont typeface="Wingdings" panose="05000000000000000000" pitchFamily="2" charset="2"/>
              <a:buChar char="Ø"/>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71465" algn="just">
              <a:lnSpc>
                <a:spcPct val="100000"/>
              </a:lnSpc>
              <a:spcBef>
                <a:spcPts val="0"/>
              </a:spcBef>
              <a:buFont typeface="Wingdings" panose="05000000000000000000" pitchFamily="2" charset="2"/>
              <a:buChar char="Ø"/>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育児休業の申出に係る子の疾病や障害により特別に配慮が必要であり、市区町村から保育体制が整備されていない等の理由により申込みの受付ができないとされた場合</a:t>
            </a: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は、申告書の理由欄にその旨を記載した上で、</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医師の診断書、障害者手帳の写し等を添付</a:t>
            </a: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してください</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200015" indent="0" algn="just">
              <a:lnSpc>
                <a:spcPct val="100000"/>
              </a:lnSpc>
              <a:spcBef>
                <a:spcPts val="0"/>
              </a:spcBef>
              <a:buNone/>
            </a:pP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200015" indent="0" algn="just">
              <a:lnSpc>
                <a:spcPct val="100000"/>
              </a:lnSpc>
              <a:spcBef>
                <a:spcPts val="0"/>
              </a:spcBef>
              <a:buNone/>
            </a:pP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252000" indent="-177800" algn="just">
              <a:lnSpc>
                <a:spcPct val="100000"/>
              </a:lnSpc>
              <a:spcBef>
                <a:spcPts val="0"/>
              </a:spcBef>
              <a:buNone/>
            </a:pP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②　①</a:t>
            </a:r>
            <a:r>
              <a:rPr lang="ja-JP"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の申込みの内容が、速やかな職場復帰を図るために保育所等における保育を希望しているものであると認められるものとして、次の</a:t>
            </a: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ア</a:t>
            </a:r>
            <a:r>
              <a:rPr lang="ja-JP"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ウ</a:t>
            </a:r>
            <a:r>
              <a:rPr lang="ja-JP"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のいずれも満たすものであること。</a:t>
            </a:r>
            <a:endParaRPr lang="ja-JP" altLang="ja-JP" sz="1400" kern="100" dirty="0">
              <a:solidFill>
                <a:srgbClr val="CC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324000" indent="-144000" algn="just">
              <a:lnSpc>
                <a:spcPts val="9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24000" indent="-144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ア</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利用（入所）開始希望日を育児休業の申出に係る子が１歳に達する日の翌日以前の日としていること。</a:t>
            </a:r>
            <a:endParaRPr lang="en-US"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76000" indent="-144000" algn="just">
              <a:lnSpc>
                <a:spcPts val="3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612000" indent="-144000" algn="just">
              <a:lnSpc>
                <a:spcPct val="100000"/>
              </a:lnSpc>
              <a:spcBef>
                <a:spcPts val="0"/>
              </a:spcBef>
              <a:buNone/>
            </a:pP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ただし、子が１歳に達する日の翌日の属する月について、市区町村が保育利用の募集を行っていない場合は、利用（入所）開始希望日を本体育児休業の申出に係る子が</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１</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歳に達する日の翌日から２か月以内としていること。</a:t>
            </a:r>
            <a:endPar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324000" indent="-144000" algn="just">
              <a:lnSpc>
                <a:spcPts val="4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24000" indent="-144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イ</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市区町村に対して、入所保留扱いとなることや育児休業を延長することを積極的に希望する旨の意思表示を行っていないこと。</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76000" indent="-144000" algn="just">
              <a:lnSpc>
                <a:spcPts val="3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612000" indent="-144000" algn="just">
              <a:lnSpc>
                <a:spcPct val="100000"/>
              </a:lnSpc>
              <a:spcBef>
                <a:spcPts val="0"/>
              </a:spcBef>
              <a:buNone/>
            </a:pP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具体的には、申告書及び利用申込書において、入所保留扱いとなることや育児休業を延長することを積極的に希望する旨の内容が選択又は記載されていないこと。</a:t>
            </a:r>
            <a:endPar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324000" indent="-144000" algn="just">
              <a:lnSpc>
                <a:spcPts val="4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324000" indent="-144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ウ</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利用（入所）希望の保育所等が、合理的な理由なく通所に片道</a:t>
            </a:r>
            <a:r>
              <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30</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分以上要する保育所等のみとなっていないこと。</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76000" indent="-144000" algn="just">
              <a:lnSpc>
                <a:spcPts val="3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612000" indent="-144000" algn="just">
              <a:lnSpc>
                <a:spcPct val="100000"/>
              </a:lnSpc>
              <a:spcBef>
                <a:spcPts val="0"/>
              </a:spcBef>
              <a:buNone/>
            </a:pP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en-US"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この際、通所時間は、通所する場合に利用する予定だった交通手段による自宅からの片道の所要時間によることとし、送迎サービス等を利用する場合は送迎場所までの片道の所要時間とする。</a:t>
            </a:r>
            <a:endPar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indent="0" algn="just">
              <a:lnSpc>
                <a:spcPts val="400"/>
              </a:lnSpc>
              <a:spcBef>
                <a:spcPts val="0"/>
              </a:spcBef>
              <a:buNone/>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216000" indent="0" algn="just">
              <a:lnSpc>
                <a:spcPct val="100000"/>
              </a:lnSpc>
              <a:spcBef>
                <a:spcPts val="0"/>
              </a:spcBef>
              <a:buNone/>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また、「合理的な理由」とは、以下の場合を</a:t>
            </a: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いいます</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450850" indent="-414338" algn="just">
              <a:lnSpc>
                <a:spcPts val="400"/>
              </a:lnSpc>
              <a:spcBef>
                <a:spcPts val="0"/>
              </a:spcBef>
              <a:buNone/>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504000" indent="-432000" algn="just">
              <a:lnSpc>
                <a:spcPct val="100000"/>
              </a:lnSpc>
              <a:spcBef>
                <a:spcPts val="0"/>
              </a:spcBef>
              <a:buNone/>
            </a:pP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ａ　利用（入所）希望の保育所等が組合員又は配偶者の通勤の途中で利用できる場所にある場合若しくは勤務先（配偶者の勤務先を含む）からの片道の通所時間が</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３０</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分未満の場所にある場合</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450850" indent="-414338" algn="just">
              <a:lnSpc>
                <a:spcPts val="4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504000" indent="-432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ｂ　自宅から</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３０</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分未満で通所できる保育所等が無い場合</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450850" indent="-414338" algn="just">
              <a:lnSpc>
                <a:spcPts val="4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504000" indent="-432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ｃ　自宅から</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３０</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分未満で通所できる保育所等では、職場復帰後の勤務時間・勤務日に対応できない場合</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450850" indent="-414338" algn="just">
              <a:lnSpc>
                <a:spcPts val="4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504000" indent="-432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ｄ　子の疾病や障害により特別に配慮が必要であり、自宅から</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３０</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分未満で通所できる保育所等が</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ない</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場合</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450850" indent="-432000" algn="just">
              <a:lnSpc>
                <a:spcPts val="400"/>
              </a:lnSpc>
              <a:spcBef>
                <a:spcPts val="0"/>
              </a:spcBef>
              <a:buNone/>
            </a:pP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504000" indent="-432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ｅ　兄弟姉妹と同じ保育所等の利用（入所）を希望する場合</a:t>
            </a:r>
            <a:endParaRPr lang="ja-JP" altLang="ja-JP" sz="11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450850" indent="-414338" algn="just">
              <a:lnSpc>
                <a:spcPts val="4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504000" indent="-432000" algn="just">
              <a:lnSpc>
                <a:spcPct val="100000"/>
              </a:lnSpc>
              <a:spcBef>
                <a:spcPts val="0"/>
              </a:spcBef>
              <a:buNone/>
            </a:pP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ｆ　自宅から</a:t>
            </a:r>
            <a:r>
              <a:rPr lang="ja-JP" altLang="en-US"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３０</a:t>
            </a:r>
            <a:r>
              <a:rPr lang="ja-JP"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分未満で通所できる保育所等が、いずれも過去３年以内に、児童への虐待等について都道府県又は市区町村から行政指導等を受けていた場合</a:t>
            </a:r>
            <a:endParaRPr lang="en-US" altLang="ja-JP" sz="1100" b="1"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450850" indent="-414338" algn="just">
              <a:lnSpc>
                <a:spcPct val="100000"/>
              </a:lnSpc>
              <a:spcBef>
                <a:spcPts val="0"/>
              </a:spcBef>
              <a:buNone/>
            </a:pP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252000" indent="-177800" algn="just">
              <a:lnSpc>
                <a:spcPct val="100000"/>
              </a:lnSpc>
              <a:spcBef>
                <a:spcPts val="0"/>
              </a:spcBef>
              <a:buNone/>
            </a:pPr>
            <a:r>
              <a:rPr lang="ja-JP" altLang="en-US"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③　</a:t>
            </a:r>
            <a:r>
              <a:rPr lang="ja-JP" altLang="ja-JP" sz="1400" b="1" kern="0" dirty="0">
                <a:solidFill>
                  <a:srgbClr val="CC0000"/>
                </a:solidFill>
                <a:latin typeface="BIZ UDゴシック" panose="020B0400000000000000" pitchFamily="49" charset="-128"/>
                <a:ea typeface="BIZ UDゴシック" panose="020B0400000000000000" pitchFamily="49" charset="-128"/>
                <a:cs typeface="ＭＳ 明朝" panose="02020609040205080304" pitchFamily="17" charset="-128"/>
              </a:rPr>
              <a:t>本体育児休業の申出に係る子が１歳に達する日の翌日の時点で保育が実施されないこと。</a:t>
            </a:r>
            <a:endParaRPr lang="ja-JP" altLang="ja-JP" sz="1400" b="1" kern="100" dirty="0">
              <a:solidFill>
                <a:srgbClr val="CC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216000" indent="144000" algn="just">
              <a:lnSpc>
                <a:spcPts val="900"/>
              </a:lnSpc>
              <a:spcBef>
                <a:spcPts val="0"/>
              </a:spcBef>
              <a:buNone/>
            </a:pPr>
            <a:endParaRPr lang="en-US"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216000" indent="144000" algn="just">
              <a:lnSpc>
                <a:spcPct val="115000"/>
              </a:lnSpc>
              <a:spcBef>
                <a:spcPts val="0"/>
              </a:spcBef>
              <a:buNone/>
            </a:pP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ただし、当該子について、これまでにやむを得ない理由</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en-US"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なく</a:t>
            </a:r>
            <a:r>
              <a:rPr lang="ja-JP" altLang="en-US"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ja-JP" altLang="ja-JP" sz="110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保育の利用を辞退した場合を除く。</a:t>
            </a: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612000" indent="-144000">
              <a:lnSpc>
                <a:spcPts val="300"/>
              </a:lnSpc>
              <a:spcBef>
                <a:spcPts val="0"/>
              </a:spcBef>
              <a:buNone/>
            </a:pPr>
            <a:endParaRPr lang="en-US"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endParaRPr>
          </a:p>
          <a:p>
            <a:pPr marL="612000" indent="-144000">
              <a:spcBef>
                <a:spcPts val="0"/>
              </a:spcBef>
              <a:buNone/>
            </a:pP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r>
              <a:rPr lang="en-US"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　</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やむを得ない理由」とは、申込みを行ったときから内定を辞退したときまでの間に住所や勤務場所等の変更その他これらに準ずる事情の変更があり、内定した保育所等に子を入所させることが困難となった場合が該当</a:t>
            </a:r>
            <a:r>
              <a:rPr lang="ja-JP" altLang="en-US"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します</a:t>
            </a:r>
            <a:r>
              <a:rPr lang="ja-JP" altLang="ja-JP" sz="1050" kern="0" dirty="0">
                <a:solidFill>
                  <a:srgbClr val="000000"/>
                </a:solidFill>
                <a:latin typeface="BIZ UDゴシック" panose="020B0400000000000000" pitchFamily="49" charset="-128"/>
                <a:ea typeface="BIZ UDゴシック" panose="020B0400000000000000" pitchFamily="49" charset="-128"/>
                <a:cs typeface="ＭＳ 明朝" panose="02020609040205080304" pitchFamily="17" charset="-128"/>
              </a:rPr>
              <a:t>。</a:t>
            </a:r>
            <a:endParaRPr lang="ja-JP" altLang="en-US" sz="1050" dirty="0">
              <a:latin typeface="BIZ UDゴシック" panose="020B0400000000000000" pitchFamily="49" charset="-128"/>
              <a:ea typeface="BIZ UDゴシック" panose="020B0400000000000000" pitchFamily="49" charset="-128"/>
            </a:endParaRPr>
          </a:p>
        </p:txBody>
      </p:sp>
      <p:sp>
        <p:nvSpPr>
          <p:cNvPr id="2" name="四角形: 角を丸くする 1">
            <a:extLst>
              <a:ext uri="{FF2B5EF4-FFF2-40B4-BE49-F238E27FC236}">
                <a16:creationId xmlns:a16="http://schemas.microsoft.com/office/drawing/2014/main" id="{2FE2140A-EE8E-3DA3-2663-68CE7D9A693D}"/>
              </a:ext>
            </a:extLst>
          </p:cNvPr>
          <p:cNvSpPr/>
          <p:nvPr/>
        </p:nvSpPr>
        <p:spPr>
          <a:xfrm>
            <a:off x="26670" y="763400"/>
            <a:ext cx="6804000" cy="487550"/>
          </a:xfrm>
          <a:prstGeom prst="roundRect">
            <a:avLst/>
          </a:prstGeom>
          <a:noFill/>
          <a:ln w="38100">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039A1E21-6EDB-DF4A-2FCD-CAFB457A0EC0}"/>
              </a:ext>
            </a:extLst>
          </p:cNvPr>
          <p:cNvSpPr/>
          <p:nvPr/>
        </p:nvSpPr>
        <p:spPr>
          <a:xfrm>
            <a:off x="54000" y="2738250"/>
            <a:ext cx="6804000" cy="720000"/>
          </a:xfrm>
          <a:prstGeom prst="roundRect">
            <a:avLst/>
          </a:prstGeom>
          <a:noFill/>
          <a:ln w="38100">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9A94AC35-CD98-11FA-65D0-19447D7774E1}"/>
              </a:ext>
            </a:extLst>
          </p:cNvPr>
          <p:cNvSpPr/>
          <p:nvPr/>
        </p:nvSpPr>
        <p:spPr>
          <a:xfrm>
            <a:off x="26670" y="8205600"/>
            <a:ext cx="6804000" cy="504000"/>
          </a:xfrm>
          <a:prstGeom prst="roundRect">
            <a:avLst>
              <a:gd name="adj" fmla="val 24227"/>
            </a:avLst>
          </a:prstGeom>
          <a:noFill/>
          <a:ln w="38100">
            <a:solidFill>
              <a:srgbClr val="DB4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287C3A51-3D34-97F8-8F93-68EF22354E75}"/>
              </a:ext>
            </a:extLst>
          </p:cNvPr>
          <p:cNvSpPr txBox="1"/>
          <p:nvPr/>
        </p:nvSpPr>
        <p:spPr>
          <a:xfrm>
            <a:off x="0" y="7928"/>
            <a:ext cx="6858000" cy="648000"/>
          </a:xfrm>
          <a:prstGeom prst="rect">
            <a:avLst/>
          </a:prstGeom>
          <a:solidFill>
            <a:srgbClr val="DB4D6D"/>
          </a:solidFill>
        </p:spPr>
        <p:txBody>
          <a:bodyPr wrap="square" rtlCol="0" anchor="ctr" anchorCtr="0">
            <a:spAutoFit/>
          </a:bodyPr>
          <a:lstStyle/>
          <a:p>
            <a:pPr algn="ctr"/>
            <a:r>
              <a:rPr kumimoji="1" lang="ja-JP" altLang="en-US" sz="2400" b="1" dirty="0">
                <a:solidFill>
                  <a:schemeClr val="bg1"/>
                </a:solidFill>
                <a:latin typeface="BIZ UDゴシック" panose="020B0400000000000000" pitchFamily="49" charset="-128"/>
                <a:ea typeface="BIZ UDゴシック" panose="020B0400000000000000" pitchFamily="49" charset="-128"/>
              </a:rPr>
              <a:t>育児休業手当金の支給期間延長に係る要件</a:t>
            </a:r>
          </a:p>
        </p:txBody>
      </p:sp>
    </p:spTree>
    <p:extLst>
      <p:ext uri="{BB962C8B-B14F-4D97-AF65-F5344CB8AC3E}">
        <p14:creationId xmlns:p14="http://schemas.microsoft.com/office/powerpoint/2010/main" val="6367068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AD01C9983FB3C4097DDDC604A01A7C3" ma:contentTypeVersion="" ma:contentTypeDescription="新しいドキュメントを作成します。" ma:contentTypeScope="" ma:versionID="cee7f9934b60fa092ca30cedac067c7d">
  <xsd:schema xmlns:xsd="http://www.w3.org/2001/XMLSchema" xmlns:xs="http://www.w3.org/2001/XMLSchema" xmlns:p="http://schemas.microsoft.com/office/2006/metadata/properties" targetNamespace="http://schemas.microsoft.com/office/2006/metadata/properties" ma:root="true" ma:fieldsID="80d68df1d8f8eef02213e8263687140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50ED7B-C5EA-44E5-BB36-B3D7E14F04ED}">
  <ds:schemaRefs>
    <ds:schemaRef ds:uri="http://schemas.microsoft.com/office/2006/metadata/properties"/>
    <ds:schemaRef ds:uri="http://schemas.openxmlformats.org/package/2006/metadata/core-properties"/>
    <ds:schemaRef ds:uri="http://schemas.microsoft.com/office/infopath/2007/PartnerControls"/>
    <ds:schemaRef ds:uri="http://purl.org/dc/elements/1.1/"/>
    <ds:schemaRef ds:uri="http://schemas.microsoft.com/office/2006/documentManagement/types"/>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A142F4CE-AF61-4242-87EC-43E7BFF554A8}">
  <ds:schemaRefs>
    <ds:schemaRef ds:uri="http://schemas.microsoft.com/sharepoint/v3/contenttype/forms"/>
  </ds:schemaRefs>
</ds:datastoreItem>
</file>

<file path=customXml/itemProps3.xml><?xml version="1.0" encoding="utf-8"?>
<ds:datastoreItem xmlns:ds="http://schemas.openxmlformats.org/officeDocument/2006/customXml" ds:itemID="{94B48179-BD30-4454-A1DD-59F210E4A1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491</TotalTime>
  <Words>1464</Words>
  <Application>Microsoft Office PowerPoint</Application>
  <PresentationFormat>A4 210 x 297 mm</PresentationFormat>
  <Paragraphs>76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BIZ UDゴシック</vt:lpstr>
      <vt:lpstr>游明朝</vt:lpstr>
      <vt:lpstr>Aptos</vt:lpstr>
      <vt:lpstr>Aptos Display</vt:lpstr>
      <vt:lpstr>Arial</vt:lpstr>
      <vt:lpstr>Wingdings</vt:lpstr>
      <vt:lpstr>Office テーマ</vt:lpstr>
      <vt:lpstr>令和７年４月から育児休業手当金の 支給期間の延長に係る手続きが変わります</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保健課　西田 拓真</dc:creator>
  <cp:lastModifiedBy>大森　遼平</cp:lastModifiedBy>
  <cp:revision>18</cp:revision>
  <cp:lastPrinted>2024-11-14T07:24:18Z</cp:lastPrinted>
  <dcterms:created xsi:type="dcterms:W3CDTF">2024-10-22T11:07:40Z</dcterms:created>
  <dcterms:modified xsi:type="dcterms:W3CDTF">2026-05-28T02:11:39Z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0x0101000AD01C9983FB3C4097DDDC604A01A7C3</vt:lpwstr>
  </property>
</Properties>
</file>